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294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E3D02-031A-FFAE-C375-8EC982CDBA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48C736-2DC5-7A6F-D486-6766CD1D3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72574-1C53-13C2-01BA-734EB6763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75CC8-5D31-EF18-3481-0932D35A7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A4F2C4-5F80-21B5-0A95-5088CA07E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97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CFC09-FF9B-E62C-0945-ABB763D0B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27E683-CAE5-A919-DAAB-E7BF2B91CF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427B75-5318-8A66-6DC8-C4C30E993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8F05B-F5F0-0E42-60FC-1462982B6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9BCDE8-7841-222D-DC6C-B8A1EE20B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437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A80043-29B9-C6D2-09AF-ED34CCFD95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26A41-AC94-5C09-E32A-BB0DBF5186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CCA9E9-8278-FE91-E168-E22570ADC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EE33B-92F1-AADA-E7AE-92249771F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134ECB-E5FB-2968-7AFC-D836F8336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705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86C5E-1D85-6014-5744-51CB3A404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FBA4F-D624-B670-DA35-B07CB71BD9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9B1B32-2DCB-E178-D33D-43AEF774C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2A225-906E-0811-6A47-509ACEF93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C3CB8D-2C8C-F5FE-306D-F9349F147D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623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23F0-E1B8-4435-EFCE-CBFA58214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D1BC3A-2689-D5CC-4498-FFF59A1CE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4432A-EE2F-D50D-FCBA-DC219E626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16EDEF-5F31-9D16-3290-F2CBE0643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54E87D-D487-4AE3-2BB9-67EFA98BC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703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373BE-DC20-29EF-4CF2-2A5D2D5D0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971C79-B621-1E35-8E51-1B5BF80133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26939-B93A-E7D1-35E6-C2B86E5A8F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6A0773-96C8-3E8F-143A-1F1E2B0FC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B3A542-2BC6-F5CB-8EAA-77B8BB6F3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57200-4DDC-3923-0225-000DCB1BB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047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611D90-9ED4-1FC8-EB89-7BB0B1EA56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8F088-231F-9DDB-BBD9-4E6D97E65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E9CFF-C421-28D1-0AD2-B8F68C198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7BEE2A-F1FC-1418-19A4-F306FF5FBF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27A53-58D7-C675-0C87-3159EBFCF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A7C56-2321-9250-DFB2-D16078836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42080F-600C-250A-A6BC-95F9CF607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581D23-2F12-E57A-4A73-0A7423F32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88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56AEAD-477A-116C-57BA-EC42C5FA8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F6BB47-2742-CA81-873E-62123962A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0E150D2-85C7-3BFC-343A-5CCFA3786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27A756-3E74-A440-9D47-50E493F71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093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B679A42-7934-B1F5-142A-3606C590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2D937D-A2F7-DC4F-44CF-C19DF7228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715A1E-2813-4419-3D8C-D9BFC4F59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98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9D900-502C-A9CF-F298-4438FD6B1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4D2D5-C7F8-006F-4BF8-8386929AA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A11E59-70AE-B7B3-541A-242DE9887A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5EAA2E-2E22-C31F-E133-5D465C939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9DC06-5865-8571-2DE8-98F4DF3E9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6B2E60-3FDD-4475-6EC2-D6DEF770F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518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14EF3-EE0F-6134-45C1-2976C3DEE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DD3271-AEA0-F655-7D0E-3ABFE70F9B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6529DB-5426-C4FA-478C-93D23C3AB2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B3C7F8-BB8B-D127-379E-9B51680A4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1A3932-2CD9-853D-2065-B91B63908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9C7975-52E9-CFA7-6B8F-D19D5A659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036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FAC5C9-5388-10F0-9099-7F53FC1B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123485-5996-37B4-3BAE-7EB71FA028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33E711-94C1-D010-F10A-FA16676B76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8DE638D-81AF-4D2F-A031-DA6E47D780CB}" type="datetimeFigureOut">
              <a:rPr lang="en-US" smtClean="0"/>
              <a:t>2/5/2026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9C3D6-CF8E-1219-2909-D64A885B06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0FBF24-846F-539F-F5E4-F472F274DB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F42ED7C-DE1E-40E8-8097-974BAF1BA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72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23BBD-E124-9B40-7215-DEA6FAD75B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Notes About Gradient </a:t>
            </a:r>
            <a:r>
              <a:rPr lang="en-US" dirty="0" err="1"/>
              <a:t>cal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2FA2A8-9B2B-27C4-5CC9-666B7786FA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4667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A2944-E2BF-FDAC-67FD-041169E73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Solar Wind Noise RMS of 10 m boom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22A6BD-CFBB-72E9-B8A2-29C84476C0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900" cy="4351338"/>
          </a:xfrm>
        </p:spPr>
        <p:txBody>
          <a:bodyPr>
            <a:normAutofit fontScale="62500" lnSpcReduction="20000"/>
          </a:bodyPr>
          <a:lstStyle/>
          <a:p>
            <a:endParaRPr lang="en-US" dirty="0"/>
          </a:p>
          <a:p>
            <a:r>
              <a:rPr lang="en-US" dirty="0"/>
              <a:t>For 10m, 100km gradiometers Correlations time is well under a second</a:t>
            </a:r>
          </a:p>
          <a:p>
            <a:r>
              <a:rPr lang="en-US" dirty="0"/>
              <a:t>Node transit time: 114.483 s</a:t>
            </a:r>
          </a:p>
          <a:p>
            <a:r>
              <a:rPr lang="en-US" dirty="0"/>
              <a:t>RMS frequency range: 0 to 8.734921e-03 Hz</a:t>
            </a:r>
          </a:p>
          <a:p>
            <a:r>
              <a:rPr lang="en-US" dirty="0"/>
              <a:t>RMS noise: 0.7 </a:t>
            </a:r>
            <a:r>
              <a:rPr lang="en-US" dirty="0" err="1"/>
              <a:t>fT</a:t>
            </a:r>
            <a:r>
              <a:rPr lang="en-US" dirty="0"/>
              <a:t>/m</a:t>
            </a:r>
          </a:p>
          <a:p>
            <a:r>
              <a:rPr lang="en-US" dirty="0"/>
              <a:t>ASD = </a:t>
            </a:r>
            <a:r>
              <a:rPr lang="en-US" b="1" dirty="0"/>
              <a:t>Amplitude Spectral Density</a:t>
            </a:r>
          </a:p>
          <a:p>
            <a:r>
              <a:rPr lang="en-US" dirty="0"/>
              <a:t>Would need 30 </a:t>
            </a:r>
            <a:r>
              <a:rPr lang="en-US" dirty="0" err="1"/>
              <a:t>fT</a:t>
            </a:r>
            <a:r>
              <a:rPr lang="en-US" dirty="0"/>
              <a:t> noise to match solar wind reduction</a:t>
            </a:r>
          </a:p>
          <a:p>
            <a:r>
              <a:rPr lang="en-US" dirty="0"/>
              <a:t>However , Gradients from 5% changes in conductivity are at the are at </a:t>
            </a:r>
            <a:r>
              <a:rPr lang="en-US" dirty="0" err="1"/>
              <a:t>pT</a:t>
            </a:r>
            <a:r>
              <a:rPr lang="en-US" dirty="0"/>
              <a:t>/m level &gt; 1000 times the solar wind noise</a:t>
            </a:r>
          </a:p>
          <a:p>
            <a:r>
              <a:rPr lang="en-US" dirty="0"/>
              <a:t>So we could get 100s of </a:t>
            </a:r>
            <a:r>
              <a:rPr lang="en-US" dirty="0" err="1"/>
              <a:t>fT</a:t>
            </a:r>
            <a:r>
              <a:rPr lang="en-US" dirty="0"/>
              <a:t> and still measure </a:t>
            </a:r>
          </a:p>
          <a:p>
            <a:endParaRPr lang="en-US" dirty="0"/>
          </a:p>
        </p:txBody>
      </p:sp>
      <p:pic>
        <p:nvPicPr>
          <p:cNvPr id="5" name="Picture 4" descr="Chart, histogram&#10;&#10;AI-generated content may be incorrect.">
            <a:extLst>
              <a:ext uri="{FF2B5EF4-FFF2-40B4-BE49-F238E27FC236}">
                <a16:creationId xmlns:a16="http://schemas.microsoft.com/office/drawing/2014/main" id="{6E2A6E9E-F857-1A4C-A68B-6D34457C26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222" y="2470150"/>
            <a:ext cx="5785127" cy="2599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606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7D29-E440-346B-DFAB-FFEDCA631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Solar Wind Noise RMS of 100 km </a:t>
            </a:r>
            <a:r>
              <a:rPr lang="en-US" dirty="0" err="1"/>
              <a:t>Gradometer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EF297-C5FC-944D-E2E4-5D72BC9F0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549650" cy="4351338"/>
          </a:xfrm>
        </p:spPr>
        <p:txBody>
          <a:bodyPr/>
          <a:lstStyle/>
          <a:p>
            <a:r>
              <a:rPr lang="en-US" dirty="0"/>
              <a:t>Node transit time: 114.483 s</a:t>
            </a:r>
          </a:p>
          <a:p>
            <a:r>
              <a:rPr lang="en-US" dirty="0"/>
              <a:t>RMS frequency range: 0 to 8.734921e-03 Hz</a:t>
            </a:r>
          </a:p>
          <a:p>
            <a:r>
              <a:rPr lang="en-US" dirty="0"/>
              <a:t>RMS noise: 0.7 </a:t>
            </a:r>
            <a:r>
              <a:rPr lang="en-US" dirty="0" err="1"/>
              <a:t>fT</a:t>
            </a:r>
            <a:r>
              <a:rPr lang="en-US" dirty="0"/>
              <a:t>/m</a:t>
            </a:r>
          </a:p>
        </p:txBody>
      </p:sp>
      <p:pic>
        <p:nvPicPr>
          <p:cNvPr id="5" name="Picture 4" descr="Graphical user interface, histogram&#10;&#10;AI-generated content may be incorrect.">
            <a:extLst>
              <a:ext uri="{FF2B5EF4-FFF2-40B4-BE49-F238E27FC236}">
                <a16:creationId xmlns:a16="http://schemas.microsoft.com/office/drawing/2014/main" id="{30CC4DC7-4C70-F812-4B1D-60F1367A0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9472" y="1987550"/>
            <a:ext cx="7318327" cy="3345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2221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B3459D-AF72-61DD-F6C8-8DB3A65EE9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336A2-16E9-D3E5-B4E3-B75184331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27650" cy="2111375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A98DAD-09DD-95F0-38B1-1E2A72A0B9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0193" y="1924050"/>
            <a:ext cx="2940207" cy="45151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D4D5D3-EEB1-8D68-4BE6-3B53401DA5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873" y="4648866"/>
            <a:ext cx="5081677" cy="200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429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651B1-737E-9F4F-0FFD-4D3CD7B5D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 with nonlinear solver, </a:t>
            </a:r>
            <a:r>
              <a:rPr lang="en-US" dirty="0" err="1"/>
              <a:t>sd</a:t>
            </a:r>
            <a:r>
              <a:rPr lang="en-US" dirty="0"/>
              <a:t>=3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82103-1A42-9614-E8F5-4E53CAC86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197100" cy="4351338"/>
          </a:xfrm>
        </p:spPr>
        <p:txBody>
          <a:bodyPr/>
          <a:lstStyle/>
          <a:p>
            <a:r>
              <a:rPr lang="en-US" dirty="0"/>
              <a:t>For 3 </a:t>
            </a:r>
            <a:r>
              <a:rPr lang="en-US" dirty="0" err="1"/>
              <a:t>subdiv</a:t>
            </a:r>
            <a:r>
              <a:rPr lang="en-US" dirty="0"/>
              <a:t>. , current phasors does not match, nonlinear is DC only </a:t>
            </a:r>
          </a:p>
        </p:txBody>
      </p:sp>
      <p:pic>
        <p:nvPicPr>
          <p:cNvPr id="5" name="Picture 4" descr="Graphical user interface, application&#10;&#10;AI-generated content may be incorrect.">
            <a:extLst>
              <a:ext uri="{FF2B5EF4-FFF2-40B4-BE49-F238E27FC236}">
                <a16:creationId xmlns:a16="http://schemas.microsoft.com/office/drawing/2014/main" id="{EC5A87E0-4ACC-4CA3-7FE6-CEEB1E065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7746" y="2108200"/>
            <a:ext cx="8132153" cy="3271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50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00E85-A5B6-78BF-C27E-28DB69166B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 linear solver </a:t>
            </a:r>
            <a:r>
              <a:rPr lang="en-US" dirty="0" err="1"/>
              <a:t>sd</a:t>
            </a:r>
            <a:r>
              <a:rPr lang="en-US" dirty="0"/>
              <a:t>=2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CE4FD-C1D7-88FC-2EBC-C7FE46762E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146300" cy="4351338"/>
          </a:xfrm>
        </p:spPr>
        <p:txBody>
          <a:bodyPr/>
          <a:lstStyle/>
          <a:p>
            <a:r>
              <a:rPr lang="en-US" dirty="0"/>
              <a:t>Nonlinear closely matches linear for </a:t>
            </a:r>
            <a:r>
              <a:rPr lang="en-US" dirty="0" err="1"/>
              <a:t>sd</a:t>
            </a:r>
            <a:r>
              <a:rPr lang="en-US" dirty="0"/>
              <a:t>=2</a:t>
            </a:r>
          </a:p>
        </p:txBody>
      </p:sp>
      <p:pic>
        <p:nvPicPr>
          <p:cNvPr id="7" name="Picture 6" descr="Graphical user interface, application&#10;&#10;AI-generated content may be incorrect.">
            <a:extLst>
              <a:ext uri="{FF2B5EF4-FFF2-40B4-BE49-F238E27FC236}">
                <a16:creationId xmlns:a16="http://schemas.microsoft.com/office/drawing/2014/main" id="{7BB32053-53FE-EBCA-82F8-DA46D7ED8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5444" y="2000249"/>
            <a:ext cx="8475406" cy="359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20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01F1-AF56-F93E-F31D-55A69E2B0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93EDF1-C6A2-15B6-E9DA-25656B2B6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657350" cy="4351338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Picture 4" descr="Chart, scatter chart&#10;&#10;AI-generated content may be incorrect.">
            <a:extLst>
              <a:ext uri="{FF2B5EF4-FFF2-40B4-BE49-F238E27FC236}">
                <a16:creationId xmlns:a16="http://schemas.microsoft.com/office/drawing/2014/main" id="{3BD2FB61-6BDC-351E-D1AE-9790D9D5EF8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9419"/>
          <a:stretch>
            <a:fillRect/>
          </a:stretch>
        </p:blipFill>
        <p:spPr>
          <a:xfrm>
            <a:off x="3759200" y="1758157"/>
            <a:ext cx="6091333" cy="23709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580EE6C-1201-1FBF-313E-5FE53C85B142}"/>
              </a:ext>
            </a:extLst>
          </p:cNvPr>
          <p:cNvSpPr txBox="1"/>
          <p:nvPr/>
        </p:nvSpPr>
        <p:spPr>
          <a:xfrm>
            <a:off x="4476750" y="1573491"/>
            <a:ext cx="3229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0.00001 % contrast -- unstable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1D75F9-8930-D0E7-3CDE-1C895822926D}"/>
              </a:ext>
            </a:extLst>
          </p:cNvPr>
          <p:cNvSpPr txBox="1"/>
          <p:nvPr/>
        </p:nvSpPr>
        <p:spPr>
          <a:xfrm>
            <a:off x="9982200" y="1758157"/>
            <a:ext cx="294005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Building sparse mixing matrix...</a:t>
            </a:r>
          </a:p>
          <a:p>
            <a:r>
              <a:rPr lang="en-US" sz="600" dirty="0"/>
              <a:t>Solving first-order currents (no feedback)...</a:t>
            </a:r>
          </a:p>
          <a:p>
            <a:r>
              <a:rPr lang="en-US" sz="600" dirty="0" err="1"/>
              <a:t>b_ext_flat</a:t>
            </a:r>
            <a:r>
              <a:rPr lang="en-US" sz="600" dirty="0"/>
              <a:t>: </a:t>
            </a:r>
            <a:r>
              <a:rPr lang="en-US" sz="600" dirty="0" err="1"/>
              <a:t>max|v</a:t>
            </a:r>
            <a:r>
              <a:rPr lang="en-US" sz="600" dirty="0"/>
              <a:t>|=5.000e-07,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k_flat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</a:t>
            </a:r>
            <a:r>
              <a:rPr lang="en-US" sz="600" dirty="0" err="1"/>
              <a:t>max|v</a:t>
            </a:r>
            <a:r>
              <a:rPr lang="en-US" sz="600" dirty="0"/>
              <a:t>|=1.661e+03,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K_tor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total power=1.161e+08, top l fractions: l=26:22.07%, l=28:20.31%, l=30:17.49%, l=24:12.37%, l=32:11.88%, l=22:5.43%</a:t>
            </a:r>
          </a:p>
          <a:p>
            <a:r>
              <a:rPr lang="en-US" sz="600" dirty="0"/>
              <a:t>Error: First-order response energy exceeds source energy: resp=3.003e-12 &gt; </a:t>
            </a:r>
            <a:r>
              <a:rPr lang="en-US" sz="600" dirty="0" err="1"/>
              <a:t>src</a:t>
            </a:r>
            <a:r>
              <a:rPr lang="en-US" sz="600" dirty="0"/>
              <a:t>=5.000e-13.</a:t>
            </a:r>
          </a:p>
          <a:p>
            <a:r>
              <a:rPr lang="en-US" sz="600" dirty="0"/>
              <a:t>Step 1b complete. Displayed round-trip scatter plots.</a:t>
            </a:r>
          </a:p>
          <a:p>
            <a:r>
              <a:rPr lang="en-US" sz="600" dirty="0"/>
              <a:t>Assembling Gaunt tensor from data\</a:t>
            </a:r>
            <a:r>
              <a:rPr lang="en-US" sz="600" dirty="0" err="1"/>
              <a:t>gaunt_cache_wigxjpf</a:t>
            </a:r>
            <a:r>
              <a:rPr lang="en-US" sz="600" dirty="0"/>
              <a:t> (</a:t>
            </a:r>
            <a:r>
              <a:rPr lang="en-US" sz="600" dirty="0" err="1"/>
              <a:t>lmax_limit</a:t>
            </a:r>
            <a:r>
              <a:rPr lang="en-US" sz="600" dirty="0"/>
              <a:t>=35)...</a:t>
            </a:r>
          </a:p>
          <a:p>
            <a:r>
              <a:rPr lang="en-US" sz="600" dirty="0"/>
              <a:t>Gaunt tensor </a:t>
            </a:r>
            <a:r>
              <a:rPr lang="en-US" sz="600" dirty="0" err="1"/>
              <a:t>nnz</a:t>
            </a:r>
            <a:r>
              <a:rPr lang="en-US" sz="600" dirty="0"/>
              <a:t>=13813899, </a:t>
            </a:r>
            <a:r>
              <a:rPr lang="en-US" sz="600" dirty="0" err="1"/>
              <a:t>complete_L</a:t>
            </a:r>
            <a:r>
              <a:rPr lang="en-US" sz="600" dirty="0"/>
              <a:t>=35</a:t>
            </a:r>
          </a:p>
          <a:p>
            <a:r>
              <a:rPr lang="en-US" sz="600" dirty="0"/>
              <a:t>Building sparse mixing matrix...</a:t>
            </a:r>
          </a:p>
          <a:p>
            <a:r>
              <a:rPr lang="en-US" sz="600" dirty="0"/>
              <a:t>Solving first-order currents (no feedback)...</a:t>
            </a:r>
          </a:p>
          <a:p>
            <a:r>
              <a:rPr lang="en-US" sz="600" dirty="0" err="1"/>
              <a:t>b_ext_flat</a:t>
            </a:r>
            <a:r>
              <a:rPr lang="en-US" sz="600" dirty="0"/>
              <a:t>: </a:t>
            </a:r>
            <a:r>
              <a:rPr lang="en-US" sz="600" dirty="0" err="1"/>
              <a:t>max|v</a:t>
            </a:r>
            <a:r>
              <a:rPr lang="en-US" sz="600" dirty="0"/>
              <a:t>|=5.000e-07,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k_flat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</a:t>
            </a:r>
            <a:r>
              <a:rPr lang="en-US" sz="600" dirty="0" err="1"/>
              <a:t>max|v</a:t>
            </a:r>
            <a:r>
              <a:rPr lang="en-US" sz="600" dirty="0"/>
              <a:t>|=1.661e+03,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K_tor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total power=1.161e+08, top l fractions: l=26:22.07%, l=28:20.31%, l=30:17.49%, l=24:12.37%, l=32:11.88%, l=22:5.43%</a:t>
            </a:r>
          </a:p>
          <a:p>
            <a:r>
              <a:rPr lang="en-US" sz="600" dirty="0"/>
              <a:t>Error: First-order response energy exceeds source energy: resp=3.003e-12 &gt; </a:t>
            </a:r>
            <a:r>
              <a:rPr lang="en-US" sz="600" dirty="0" err="1"/>
              <a:t>src</a:t>
            </a:r>
            <a:r>
              <a:rPr lang="en-US" sz="600" dirty="0"/>
              <a:t>=5.000e-13.</a:t>
            </a:r>
          </a:p>
        </p:txBody>
      </p:sp>
      <p:pic>
        <p:nvPicPr>
          <p:cNvPr id="10" name="Picture 9" descr="Chart, scatter chart&#10;&#10;AI-generated content may be incorrect.">
            <a:extLst>
              <a:ext uri="{FF2B5EF4-FFF2-40B4-BE49-F238E27FC236}">
                <a16:creationId xmlns:a16="http://schemas.microsoft.com/office/drawing/2014/main" id="{790DE427-A189-0CD8-5433-C075A990B9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4599" y="4217640"/>
            <a:ext cx="5430933" cy="213373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2C7134-0D62-89D1-2995-D073892E3E2A}"/>
              </a:ext>
            </a:extLst>
          </p:cNvPr>
          <p:cNvSpPr txBox="1"/>
          <p:nvPr/>
        </p:nvSpPr>
        <p:spPr>
          <a:xfrm>
            <a:off x="9982200" y="4001294"/>
            <a:ext cx="196215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600" dirty="0"/>
              <a:t>Cleared outputs in figures and artifacts\workflow.</a:t>
            </a:r>
          </a:p>
          <a:p>
            <a:r>
              <a:rPr lang="en-US" sz="600" dirty="0"/>
              <a:t>Step 1 complete (subdivisions=3, faces=1280). Saved </a:t>
            </a:r>
            <a:r>
              <a:rPr lang="en-US" sz="600" dirty="0" err="1"/>
              <a:t>grid+admittance</a:t>
            </a:r>
            <a:r>
              <a:rPr lang="en-US" sz="600" dirty="0"/>
              <a:t> to artifacts\workflow\grid_admittance.pt</a:t>
            </a:r>
          </a:p>
          <a:p>
            <a:r>
              <a:rPr lang="en-US" sz="600" dirty="0"/>
              <a:t>Step 1b complete. Displayed round-trip scatter plots.</a:t>
            </a:r>
          </a:p>
          <a:p>
            <a:r>
              <a:rPr lang="en-US" sz="600" dirty="0"/>
              <a:t>Step 2 complete. Saved ambient + </a:t>
            </a:r>
            <a:r>
              <a:rPr lang="en-US" sz="600" dirty="0" err="1"/>
              <a:t>B_radial</a:t>
            </a:r>
            <a:r>
              <a:rPr lang="en-US" sz="600" dirty="0"/>
              <a:t> to artifacts\workflow\ambient.pt</a:t>
            </a:r>
          </a:p>
          <a:p>
            <a:r>
              <a:rPr lang="en-US" sz="600" dirty="0"/>
              <a:t>Assembling Gaunt tensor from data\</a:t>
            </a:r>
            <a:r>
              <a:rPr lang="en-US" sz="600" dirty="0" err="1"/>
              <a:t>gaunt_cache_wigxjpf</a:t>
            </a:r>
            <a:r>
              <a:rPr lang="en-US" sz="600" dirty="0"/>
              <a:t> (</a:t>
            </a:r>
            <a:r>
              <a:rPr lang="en-US" sz="600" dirty="0" err="1"/>
              <a:t>lmax_limit</a:t>
            </a:r>
            <a:r>
              <a:rPr lang="en-US" sz="600" dirty="0"/>
              <a:t>=35)...</a:t>
            </a:r>
          </a:p>
          <a:p>
            <a:r>
              <a:rPr lang="en-US" sz="600" dirty="0"/>
              <a:t>Gaunt tensor </a:t>
            </a:r>
            <a:r>
              <a:rPr lang="en-US" sz="600" dirty="0" err="1"/>
              <a:t>nnz</a:t>
            </a:r>
            <a:r>
              <a:rPr lang="en-US" sz="600" dirty="0"/>
              <a:t>=13813899, </a:t>
            </a:r>
            <a:r>
              <a:rPr lang="en-US" sz="600" dirty="0" err="1"/>
              <a:t>complete_L</a:t>
            </a:r>
            <a:r>
              <a:rPr lang="en-US" sz="600" dirty="0"/>
              <a:t>=35</a:t>
            </a:r>
          </a:p>
          <a:p>
            <a:r>
              <a:rPr lang="en-US" sz="600" dirty="0"/>
              <a:t>Building sparse mixing matrix...</a:t>
            </a:r>
          </a:p>
          <a:p>
            <a:r>
              <a:rPr lang="en-US" sz="600" dirty="0"/>
              <a:t>Solving first-order currents (no feedback)...</a:t>
            </a:r>
          </a:p>
          <a:p>
            <a:r>
              <a:rPr lang="en-US" sz="600" dirty="0" err="1"/>
              <a:t>b_ext_flat</a:t>
            </a:r>
            <a:r>
              <a:rPr lang="en-US" sz="600" dirty="0"/>
              <a:t>: </a:t>
            </a:r>
            <a:r>
              <a:rPr lang="en-US" sz="600" dirty="0" err="1"/>
              <a:t>max|v</a:t>
            </a:r>
            <a:r>
              <a:rPr lang="en-US" sz="600" dirty="0"/>
              <a:t>|=5.000e-07,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k_flat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</a:t>
            </a:r>
            <a:r>
              <a:rPr lang="en-US" sz="600" dirty="0" err="1"/>
              <a:t>max|v</a:t>
            </a:r>
            <a:r>
              <a:rPr lang="en-US" sz="600" dirty="0"/>
              <a:t>|=3.960e-01, </a:t>
            </a:r>
            <a:r>
              <a:rPr lang="en-US" sz="600" dirty="0" err="1"/>
              <a:t>has_nan</a:t>
            </a:r>
            <a:r>
              <a:rPr lang="en-US" sz="600" dirty="0"/>
              <a:t>=False, </a:t>
            </a:r>
            <a:r>
              <a:rPr lang="en-US" sz="600" dirty="0" err="1"/>
              <a:t>has_inf</a:t>
            </a:r>
            <a:r>
              <a:rPr lang="en-US" sz="600" dirty="0"/>
              <a:t>=False</a:t>
            </a:r>
          </a:p>
          <a:p>
            <a:r>
              <a:rPr lang="en-US" sz="600" dirty="0" err="1"/>
              <a:t>K_tor</a:t>
            </a:r>
            <a:r>
              <a:rPr lang="en-US" sz="600" dirty="0"/>
              <a:t> (</a:t>
            </a:r>
            <a:r>
              <a:rPr lang="en-US" sz="600" dirty="0" err="1"/>
              <a:t>first_order</a:t>
            </a:r>
            <a:r>
              <a:rPr lang="en-US" sz="600" dirty="0"/>
              <a:t>): total power=3.223e-01, top l fractions: l=1:97.34%, l=26:0.58%, l=28:0.54%, l=30:0.47%, l=24:0.33%, l=32:0.32%</a:t>
            </a:r>
          </a:p>
          <a:p>
            <a:r>
              <a:rPr lang="en-US" sz="600" dirty="0"/>
              <a:t>Step 3 complete. Saved solution to artifacts\workflow\solution_first_order.pt</a:t>
            </a:r>
          </a:p>
        </p:txBody>
      </p:sp>
    </p:spTree>
    <p:extLst>
      <p:ext uri="{BB962C8B-B14F-4D97-AF65-F5344CB8AC3E}">
        <p14:creationId xmlns:p14="http://schemas.microsoft.com/office/powerpoint/2010/main" val="670136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E5CE61-C66F-5A2B-C7E4-76CDF7119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Stablity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04435-DD73-A721-E7C6-96979BC107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5% level</a:t>
            </a:r>
          </a:p>
          <a:p>
            <a:r>
              <a:rPr lang="en-US" dirty="0"/>
              <a:t>For checker sub &lt;5 checker mean &lt;= 500 S in full solution</a:t>
            </a:r>
          </a:p>
          <a:p>
            <a:r>
              <a:rPr lang="en-US" dirty="0"/>
              <a:t>For </a:t>
            </a:r>
            <a:r>
              <a:rPr lang="en-US" dirty="0" err="1"/>
              <a:t>subdiv</a:t>
            </a:r>
            <a:r>
              <a:rPr lang="en-US" dirty="0"/>
              <a:t> =5 checker mean &lt;= 100 S for stability in full solution</a:t>
            </a:r>
          </a:p>
          <a:p>
            <a:r>
              <a:rPr lang="en-US" dirty="0"/>
              <a:t>Self consistent solution is producing same level of field as radial field – like perfect conductor</a:t>
            </a:r>
          </a:p>
        </p:txBody>
      </p:sp>
    </p:spTree>
    <p:extLst>
      <p:ext uri="{BB962C8B-B14F-4D97-AF65-F5344CB8AC3E}">
        <p14:creationId xmlns:p14="http://schemas.microsoft.com/office/powerpoint/2010/main" val="3121422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C8792-EA4D-0B0F-CCCD-4A0CFA02C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5% conductivity, no inductance</a:t>
            </a:r>
            <a:br>
              <a:rPr lang="en-US" dirty="0"/>
            </a:br>
            <a:r>
              <a:rPr lang="en-US" dirty="0" err="1"/>
              <a:t>Matplot</a:t>
            </a:r>
            <a:r>
              <a:rPr lang="en-US" dirty="0"/>
              <a:t> lib vs </a:t>
            </a:r>
            <a:r>
              <a:rPr lang="en-US" dirty="0" err="1"/>
              <a:t>pylanc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5EB8D-FD89-FE31-46AB-F9B14B7173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60800" cy="4351338"/>
          </a:xfrm>
        </p:spPr>
        <p:txBody>
          <a:bodyPr/>
          <a:lstStyle/>
          <a:p>
            <a:r>
              <a:rPr lang="en-US" dirty="0"/>
              <a:t>Py vista has interpolation but is less clear choose </a:t>
            </a:r>
          </a:p>
          <a:p>
            <a:r>
              <a:rPr lang="en-US" dirty="0"/>
              <a:t>matplotlib as the default</a:t>
            </a:r>
          </a:p>
          <a:p>
            <a:r>
              <a:rPr lang="en-US" dirty="0"/>
              <a:t>Few </a:t>
            </a:r>
            <a:r>
              <a:rPr lang="en-US" dirty="0" err="1"/>
              <a:t>pT</a:t>
            </a:r>
            <a:r>
              <a:rPr lang="en-US"/>
              <a:t>/m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EAF016-4263-8252-D179-C2CA69123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430" y="522288"/>
            <a:ext cx="2666819" cy="2336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2A7DB7-C223-4889-C091-583B6C82B2C6}"/>
              </a:ext>
            </a:extLst>
          </p:cNvPr>
          <p:cNvSpPr txBox="1"/>
          <p:nvPr/>
        </p:nvSpPr>
        <p:spPr>
          <a:xfrm>
            <a:off x="9172574" y="207963"/>
            <a:ext cx="175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Matplot</a:t>
            </a:r>
            <a:r>
              <a:rPr lang="en-US" dirty="0"/>
              <a:t> lib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F8FFAC1-EC9D-5CDD-7D03-FDB688F659EF}"/>
              </a:ext>
            </a:extLst>
          </p:cNvPr>
          <p:cNvSpPr txBox="1"/>
          <p:nvPr/>
        </p:nvSpPr>
        <p:spPr>
          <a:xfrm>
            <a:off x="9429750" y="3340100"/>
            <a:ext cx="1238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Pyvista</a:t>
            </a:r>
          </a:p>
        </p:txBody>
      </p:sp>
      <p:pic>
        <p:nvPicPr>
          <p:cNvPr id="13" name="Picture 12" descr="Chart, bubble chart&#10;&#10;AI-generated content may be incorrect.">
            <a:extLst>
              <a:ext uri="{FF2B5EF4-FFF2-40B4-BE49-F238E27FC236}">
                <a16:creationId xmlns:a16="http://schemas.microsoft.com/office/drawing/2014/main" id="{BBCF21C3-DA41-BB7A-CC72-8ACB1B4CB5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9252" y="3428999"/>
            <a:ext cx="2970497" cy="2796141"/>
          </a:xfrm>
          <a:prstGeom prst="rect">
            <a:avLst/>
          </a:prstGeom>
        </p:spPr>
      </p:pic>
      <p:pic>
        <p:nvPicPr>
          <p:cNvPr id="11" name="Picture 10" descr="A picture containing shape&#10;&#10;AI-generated content may be incorrect.">
            <a:extLst>
              <a:ext uri="{FF2B5EF4-FFF2-40B4-BE49-F238E27FC236}">
                <a16:creationId xmlns:a16="http://schemas.microsoft.com/office/drawing/2014/main" id="{0BE826BA-B692-1C88-9349-DDE4B960A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5430" y="3560763"/>
            <a:ext cx="2984583" cy="261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32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F4CDE-BFB0-0196-21B1-3961F93130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Effect of Inductance on Gradient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0FA55-0034-BF6E-87EE-AB10DAEA1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9243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5% surface variation</a:t>
            </a:r>
          </a:p>
          <a:p>
            <a:r>
              <a:rPr lang="en-US" dirty="0"/>
              <a:t>Inductance scale gradient by factor for</a:t>
            </a:r>
          </a:p>
          <a:p>
            <a:r>
              <a:rPr lang="en-US" dirty="0"/>
              <a:t>Why is inductance solution not 180 degree rotationally symmetry</a:t>
            </a:r>
          </a:p>
          <a:p>
            <a:pPr lvl="1"/>
            <a:r>
              <a:rPr lang="en-US" dirty="0"/>
              <a:t>the ambient driver </a:t>
            </a:r>
            <a:r>
              <a:rPr lang="en-US" dirty="0" err="1"/>
              <a:t>i</a:t>
            </a:r>
            <a:r>
              <a:rPr lang="en-US" dirty="0"/>
              <a:t>  a +X‑directed dipole pattern </a:t>
            </a:r>
          </a:p>
          <a:p>
            <a:r>
              <a:rPr lang="en-US" dirty="0"/>
              <a:t>Would be interesting to add mag field lines at the peak of the cycle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9EA7F02-C037-A4B4-48D9-4BFE050ECF10}"/>
              </a:ext>
            </a:extLst>
          </p:cNvPr>
          <p:cNvGrpSpPr/>
          <p:nvPr/>
        </p:nvGrpSpPr>
        <p:grpSpPr>
          <a:xfrm>
            <a:off x="7789359" y="3815533"/>
            <a:ext cx="3564441" cy="2528116"/>
            <a:chOff x="8039100" y="2310583"/>
            <a:chExt cx="3564441" cy="252811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2DA1A3-311F-9E25-6713-ADDDCFF3C866}"/>
                </a:ext>
              </a:extLst>
            </p:cNvPr>
            <p:cNvSpPr txBox="1"/>
            <p:nvPr/>
          </p:nvSpPr>
          <p:spPr>
            <a:xfrm>
              <a:off x="8732295" y="2310583"/>
              <a:ext cx="2178050" cy="3576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With Inductance</a:t>
              </a:r>
            </a:p>
          </p:txBody>
        </p:sp>
        <p:pic>
          <p:nvPicPr>
            <p:cNvPr id="19" name="Picture 18" descr="Shape, circle&#10;&#10;AI-generated content may be incorrect.">
              <a:extLst>
                <a:ext uri="{FF2B5EF4-FFF2-40B4-BE49-F238E27FC236}">
                  <a16:creationId xmlns:a16="http://schemas.microsoft.com/office/drawing/2014/main" id="{A5EBE489-E1A0-DB25-860E-CAC6575890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39100" y="2642684"/>
              <a:ext cx="3564441" cy="2196015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0FBF4D8-3A0D-9CB6-00EE-326B8BCB6FBB}"/>
              </a:ext>
            </a:extLst>
          </p:cNvPr>
          <p:cNvGrpSpPr/>
          <p:nvPr/>
        </p:nvGrpSpPr>
        <p:grpSpPr>
          <a:xfrm>
            <a:off x="7921847" y="1338235"/>
            <a:ext cx="3431953" cy="2533497"/>
            <a:chOff x="4010247" y="2305202"/>
            <a:chExt cx="3431953" cy="2533497"/>
          </a:xfrm>
        </p:grpSpPr>
        <p:pic>
          <p:nvPicPr>
            <p:cNvPr id="17" name="Picture 16" descr="Chart, shape, bubble chart, circle&#10;&#10;AI-generated content may be incorrect.">
              <a:extLst>
                <a:ext uri="{FF2B5EF4-FFF2-40B4-BE49-F238E27FC236}">
                  <a16:creationId xmlns:a16="http://schemas.microsoft.com/office/drawing/2014/main" id="{90F4F7A2-BD2D-630C-B8B6-5DBC0E105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010247" y="2674534"/>
              <a:ext cx="3431953" cy="2164165"/>
            </a:xfrm>
            <a:prstGeom prst="rect">
              <a:avLst/>
            </a:prstGeom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C68816F0-99F1-B4AD-F28A-1E38B3D3DA32}"/>
                </a:ext>
              </a:extLst>
            </p:cNvPr>
            <p:cNvSpPr txBox="1"/>
            <p:nvPr/>
          </p:nvSpPr>
          <p:spPr>
            <a:xfrm>
              <a:off x="4699961" y="2305202"/>
              <a:ext cx="217805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 Inductance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34743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63C76-9113-4FCC-65A5-424B88D37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Orbital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B04D30-77B3-6A90-F029-79CBF30D5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3764" y="1216025"/>
            <a:ext cx="2165350" cy="3692525"/>
          </a:xfrm>
        </p:spPr>
        <p:txBody>
          <a:bodyPr>
            <a:normAutofit fontScale="40000" lnSpcReduction="20000"/>
          </a:bodyPr>
          <a:lstStyle/>
          <a:p>
            <a:r>
              <a:rPr lang="en-US" b="1" dirty="0"/>
              <a:t>Average crossing interval: 61.521</a:t>
            </a:r>
            <a:r>
              <a:rPr lang="en-US" dirty="0"/>
              <a:t> hours (221476.7 s)</a:t>
            </a:r>
          </a:p>
          <a:p>
            <a:r>
              <a:rPr lang="en-US" dirty="0"/>
              <a:t>Europa polar circular orbit (100 km altitude)</a:t>
            </a:r>
          </a:p>
          <a:p>
            <a:r>
              <a:rPr lang="en-US" dirty="0"/>
              <a:t>omega = 8.368765e-04 rad/s</a:t>
            </a:r>
          </a:p>
          <a:p>
            <a:r>
              <a:rPr lang="en-US" dirty="0"/>
              <a:t>speed = 1389.215 m/s</a:t>
            </a:r>
          </a:p>
          <a:p>
            <a:r>
              <a:rPr lang="en-US" dirty="0"/>
              <a:t>period = 2.086 hours</a:t>
            </a:r>
          </a:p>
          <a:p>
            <a:r>
              <a:rPr lang="en-US" dirty="0"/>
              <a:t>node mean spacing = 159.042 km</a:t>
            </a:r>
          </a:p>
          <a:p>
            <a:r>
              <a:rPr lang="en-US" dirty="0"/>
              <a:t>node transit time = </a:t>
            </a:r>
            <a:r>
              <a:rPr lang="en-US" b="1" dirty="0"/>
              <a:t>114.483 s</a:t>
            </a:r>
          </a:p>
          <a:p>
            <a:r>
              <a:rPr lang="en-US" dirty="0"/>
              <a:t>Europa rotation omega = 2.047827e-05 rad/s</a:t>
            </a:r>
          </a:p>
          <a:p>
            <a:r>
              <a:rPr lang="en-US" dirty="0"/>
              <a:t>Europa rotation during orbit = 1.537488e-01 rad</a:t>
            </a:r>
          </a:p>
          <a:p>
            <a:r>
              <a:rPr lang="en-US" dirty="0"/>
              <a:t> </a:t>
            </a:r>
          </a:p>
        </p:txBody>
      </p:sp>
      <p:pic>
        <p:nvPicPr>
          <p:cNvPr id="5" name="Picture 4" descr="Chart&#10;&#10;AI-generated content may be incorrect.">
            <a:extLst>
              <a:ext uri="{FF2B5EF4-FFF2-40B4-BE49-F238E27FC236}">
                <a16:creationId xmlns:a16="http://schemas.microsoft.com/office/drawing/2014/main" id="{3BE883D5-4A3B-59A5-F67C-40AD3E39FB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118" y="4017890"/>
            <a:ext cx="6189974" cy="24749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DAB80CA-3750-CB46-48FE-0CFAE0F267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092" y="1144588"/>
            <a:ext cx="5606691" cy="5032375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C724EBB-1C59-B0BF-7B27-78717080D1D6}"/>
              </a:ext>
            </a:extLst>
          </p:cNvPr>
          <p:cNvSpPr txBox="1">
            <a:spLocks/>
          </p:cNvSpPr>
          <p:nvPr/>
        </p:nvSpPr>
        <p:spPr>
          <a:xfrm>
            <a:off x="3581758" y="1400175"/>
            <a:ext cx="2463441" cy="2740025"/>
          </a:xfrm>
          <a:prstGeom prst="rect">
            <a:avLst/>
          </a:prstGeom>
        </p:spPr>
        <p:txBody>
          <a:bodyPr vert="horz" lIns="91440" tIns="45720" rIns="91440" bIns="45720" rtlCol="0">
            <a:normAutofit fontScale="4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node angle (equator) = 9.580832e-02 rad</a:t>
            </a:r>
          </a:p>
          <a:p>
            <a:r>
              <a:rPr lang="en-US" dirty="0"/>
              <a:t>node drift per orbit = 1.605 nodes</a:t>
            </a:r>
          </a:p>
          <a:p>
            <a:r>
              <a:rPr lang="en-US" dirty="0"/>
              <a:t>field period (Jupiter rotation) = 9.925 hours</a:t>
            </a:r>
          </a:p>
          <a:p>
            <a:r>
              <a:rPr lang="en-US" dirty="0"/>
              <a:t>phase coverage gap = 110.480 s</a:t>
            </a:r>
          </a:p>
          <a:p>
            <a:r>
              <a:rPr lang="en-US" dirty="0"/>
              <a:t>phase coverage time = 821.698 hours</a:t>
            </a:r>
          </a:p>
          <a:p>
            <a:r>
              <a:rPr lang="en-US" dirty="0"/>
              <a:t>phase coverage orbits = 394</a:t>
            </a:r>
          </a:p>
          <a:p>
            <a:r>
              <a:rPr lang="en-US" dirty="0"/>
              <a:t>phase bin mean = 0.032</a:t>
            </a:r>
          </a:p>
          <a:p>
            <a:r>
              <a:rPr lang="en-US" dirty="0"/>
              <a:t>phase bin std = 0.176</a:t>
            </a:r>
          </a:p>
        </p:txBody>
      </p:sp>
    </p:spTree>
    <p:extLst>
      <p:ext uri="{BB962C8B-B14F-4D97-AF65-F5344CB8AC3E}">
        <p14:creationId xmlns:p14="http://schemas.microsoft.com/office/powerpoint/2010/main" val="25668324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7061</TotalTime>
  <Words>905</Words>
  <Application>Microsoft Office PowerPoint</Application>
  <PresentationFormat>Widescreen</PresentationFormat>
  <Paragraphs>85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Notes About Gradient cal</vt:lpstr>
      <vt:lpstr>PowerPoint Presentation</vt:lpstr>
      <vt:lpstr>Issue with nonlinear solver, sd=3</vt:lpstr>
      <vt:lpstr>Non linear solver sd=2</vt:lpstr>
      <vt:lpstr>PowerPoint Presentation</vt:lpstr>
      <vt:lpstr>Stablity</vt:lpstr>
      <vt:lpstr>5% conductivity, no inductance Matplot lib vs pylanc</vt:lpstr>
      <vt:lpstr>Effect of Inductance on Gradient</vt:lpstr>
      <vt:lpstr>Orbital Considerations</vt:lpstr>
      <vt:lpstr>Solar Wind Noise RMS of 10 m boom </vt:lpstr>
      <vt:lpstr>Solar Wind Noise RMS of 100 km Gradometer</vt:lpstr>
    </vt:vector>
  </TitlesOfParts>
  <Company>JPL ITSD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Lindeman, Mark A (US 382J)</dc:creator>
  <cp:lastModifiedBy>Lindeman, Mark A (US 365H)</cp:lastModifiedBy>
  <cp:revision>9</cp:revision>
  <dcterms:created xsi:type="dcterms:W3CDTF">2026-01-16T21:04:34Z</dcterms:created>
  <dcterms:modified xsi:type="dcterms:W3CDTF">2026-02-06T00:07:01Z</dcterms:modified>
</cp:coreProperties>
</file>

<file path=docProps/thumbnail.jpeg>
</file>